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5" r:id="rId1"/>
  </p:sldMasterIdLst>
  <p:sldIdLst>
    <p:sldId id="256" r:id="rId2"/>
    <p:sldId id="265" r:id="rId3"/>
    <p:sldId id="273" r:id="rId4"/>
    <p:sldId id="277" r:id="rId5"/>
    <p:sldId id="276" r:id="rId6"/>
    <p:sldId id="282" r:id="rId7"/>
    <p:sldId id="278" r:id="rId8"/>
    <p:sldId id="279" r:id="rId9"/>
    <p:sldId id="280" r:id="rId10"/>
    <p:sldId id="272" r:id="rId11"/>
    <p:sldId id="262" r:id="rId12"/>
    <p:sldId id="274" r:id="rId13"/>
    <p:sldId id="281" r:id="rId14"/>
    <p:sldId id="266" r:id="rId15"/>
    <p:sldId id="270" r:id="rId16"/>
    <p:sldId id="267" r:id="rId17"/>
    <p:sldId id="271" r:id="rId18"/>
    <p:sldId id="268" r:id="rId19"/>
    <p:sldId id="275" r:id="rId20"/>
    <p:sldId id="259" r:id="rId21"/>
    <p:sldId id="263" r:id="rId22"/>
    <p:sldId id="269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67" y="4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4369306"/>
            <a:ext cx="2743200" cy="365125"/>
          </a:xfrm>
        </p:spPr>
        <p:txBody>
          <a:bodyPr/>
          <a:lstStyle/>
          <a:p>
            <a:fld id="{CBCC3B44-4D51-4464-889F-3EF816C84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664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2428AD1A-820F-4F3A-87BD-023878836411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3B44-4D51-4464-889F-3EF816C84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060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2428AD1A-820F-4F3A-87BD-023878836411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BCC3B44-4D51-4464-889F-3EF816C84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823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2428AD1A-820F-4F3A-87BD-023878836411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BCC3B44-4D51-4464-889F-3EF816C8474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163999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2428AD1A-820F-4F3A-87BD-023878836411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BCC3B44-4D51-4464-889F-3EF816C84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5053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799" y="759813"/>
            <a:ext cx="8610599" cy="1303867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3B44-4D51-4464-889F-3EF816C84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0186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0" y="762000"/>
            <a:ext cx="8610599" cy="12954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3B44-4D51-4464-889F-3EF816C84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1617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3B44-4D51-4464-889F-3EF816C84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6915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2428AD1A-820F-4F3A-87BD-023878836411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BCC3B44-4D51-4464-889F-3EF816C84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823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3B44-4D51-4464-889F-3EF816C84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924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2428AD1A-820F-4F3A-87BD-023878836411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BCC3B44-4D51-4464-889F-3EF816C84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026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3B44-4D51-4464-889F-3EF816C84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992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63450"/>
            <a:ext cx="8610600" cy="12954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3B44-4D51-4464-889F-3EF816C84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80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3B44-4D51-4464-889F-3EF816C84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518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3B44-4D51-4464-889F-3EF816C84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141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3B44-4D51-4464-889F-3EF816C84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591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2428AD1A-820F-4F3A-87BD-023878836411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C3B44-4D51-4464-889F-3EF816C84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07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794936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635584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CC3B44-4D51-4464-889F-3EF816C84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2762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  <p:sldLayoutId id="2147483767" r:id="rId12"/>
    <p:sldLayoutId id="2147483768" r:id="rId13"/>
    <p:sldLayoutId id="2147483769" r:id="rId14"/>
    <p:sldLayoutId id="2147483770" r:id="rId15"/>
    <p:sldLayoutId id="2147483771" r:id="rId16"/>
    <p:sldLayoutId id="2147483772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youtu.be/c2gzPOT0tbk" TargetMode="Externa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B6BD6-9335-4316-9E90-282BC3BA8E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Noise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C37187-C023-494D-8BFF-4EEECF831C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Richard Stump</a:t>
            </a:r>
          </a:p>
        </p:txBody>
      </p:sp>
      <p:pic>
        <p:nvPicPr>
          <p:cNvPr id="5" name="Picture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C253CC9C-5AA5-4FCA-B8DF-282E0425CF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224" y="1330195"/>
            <a:ext cx="5527805" cy="552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948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97F3E-FCDD-4F16-8C4B-A61A5A172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3854A-056E-4A50-AFEF-2422BC9D8BA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buAutoNum type="arabicParenR"/>
            </a:pPr>
            <a:r>
              <a:rPr lang="en-US" dirty="0"/>
              <a:t>Sample noise to a buffer</a:t>
            </a:r>
          </a:p>
          <a:p>
            <a:pPr marL="457200" indent="-457200">
              <a:buAutoNum type="arabicParenR"/>
            </a:pPr>
            <a:r>
              <a:rPr lang="en-US" dirty="0"/>
              <a:t>Use single buffer to visualize it different ways</a:t>
            </a:r>
          </a:p>
          <a:p>
            <a:pPr marL="914400" lvl="1" indent="-457200">
              <a:buAutoNum type="arabicParenR"/>
            </a:pPr>
            <a:r>
              <a:rPr lang="en-US" dirty="0"/>
              <a:t>Grayscale texture</a:t>
            </a:r>
          </a:p>
          <a:p>
            <a:pPr marL="914400" lvl="1" indent="-457200">
              <a:buAutoNum type="arabicParenR"/>
            </a:pPr>
            <a:r>
              <a:rPr lang="en-US" dirty="0"/>
              <a:t>Sample points</a:t>
            </a:r>
          </a:p>
          <a:p>
            <a:pPr marL="914400" lvl="1" indent="-457200">
              <a:buAutoNum type="arabicParenR"/>
            </a:pPr>
            <a:r>
              <a:rPr lang="en-US" dirty="0"/>
              <a:t>Wireframe</a:t>
            </a:r>
          </a:p>
          <a:p>
            <a:pPr marL="914400" lvl="1" indent="-457200">
              <a:buAutoNum type="arabicParenR"/>
            </a:pPr>
            <a:r>
              <a:rPr lang="en-US" dirty="0"/>
              <a:t>Filled Triangles</a:t>
            </a:r>
          </a:p>
          <a:p>
            <a:pPr marL="457200" indent="-457200">
              <a:buAutoNum type="arabicParenR"/>
            </a:pPr>
            <a:endParaRPr lang="en-US" dirty="0"/>
          </a:p>
          <a:p>
            <a:pPr marL="457200" indent="-457200">
              <a:buAutoNum type="arabicParenR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0387CD-2978-4D10-BCEB-866098F264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120"/>
          <a:stretch/>
        </p:blipFill>
        <p:spPr>
          <a:xfrm>
            <a:off x="5773881" y="899711"/>
            <a:ext cx="3021536" cy="26912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52979AF-FC76-4C8C-8931-FE008E850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6185" y="3590925"/>
            <a:ext cx="3265939" cy="294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03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A7BC5-9BCA-48BA-8AD3-CA40B9F87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3) Code description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C0C49D-8535-4112-856C-329AA73BD6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4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D4E34-A361-4819-925A-0D1FBC9F7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each Noise Function: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EF837-6292-4FCC-B20A-B37E74F8AF8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buAutoNum type="arabicParenR"/>
            </a:pPr>
            <a:r>
              <a:rPr lang="en-US" dirty="0"/>
              <a:t>Inherit from a common base class:</a:t>
            </a:r>
          </a:p>
          <a:p>
            <a:pPr marL="914400" lvl="1" indent="-457200">
              <a:buAutoNum type="arabicParenR"/>
            </a:pPr>
            <a:r>
              <a:rPr lang="en-US" dirty="0"/>
              <a:t>float sample(float x, float y)</a:t>
            </a:r>
          </a:p>
          <a:p>
            <a:pPr marL="914400" lvl="1" indent="-457200">
              <a:buAutoNum type="arabicParenR"/>
            </a:pPr>
            <a:r>
              <a:rPr lang="en-US" dirty="0"/>
              <a:t>void reseed(int seed)</a:t>
            </a:r>
          </a:p>
          <a:p>
            <a:pPr marL="457200" indent="-457200">
              <a:buAutoNum type="arabicParenR"/>
            </a:pPr>
            <a:r>
              <a:rPr lang="en-US" dirty="0"/>
              <a:t>Pre-calculate 256x256 table of random values in constructor</a:t>
            </a:r>
          </a:p>
          <a:p>
            <a:pPr marL="457200" indent="-457200">
              <a:buAutoNum type="arabicParenR"/>
            </a:pPr>
            <a:r>
              <a:rPr lang="en-US" dirty="0"/>
              <a:t>Use coordinates of samples</a:t>
            </a:r>
          </a:p>
          <a:p>
            <a:pPr marL="914400" lvl="1" indent="-457200">
              <a:buAutoNum type="arabicParenR"/>
            </a:pPr>
            <a:r>
              <a:rPr lang="en-US" dirty="0"/>
              <a:t>Use closes integer coordinates to index table</a:t>
            </a:r>
          </a:p>
          <a:p>
            <a:pPr marL="914400" lvl="1" indent="-457200">
              <a:buAutoNum type="arabicParenR"/>
            </a:pPr>
            <a:r>
              <a:rPr lang="en-US" dirty="0"/>
              <a:t>Combine 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342E28-5B24-4595-8F51-98C9AF6C685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773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06A77-8A21-4EF7-B50B-169E514A0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Loop: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DBF73-72C7-45FF-A4FB-76475A8757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marL="457200" indent="-457200">
              <a:buAutoNum type="arabicParenR"/>
            </a:pPr>
            <a:r>
              <a:rPr lang="en-US" dirty="0"/>
              <a:t>Handle UI</a:t>
            </a:r>
          </a:p>
          <a:p>
            <a:pPr marL="914400" lvl="1" indent="-457200">
              <a:buAutoNum type="arabicParenR"/>
            </a:pPr>
            <a:r>
              <a:rPr lang="en-US" dirty="0"/>
              <a:t>If the seed changes, regenerate the lookup table</a:t>
            </a:r>
          </a:p>
          <a:p>
            <a:pPr marL="914400" lvl="1" indent="-457200">
              <a:buAutoNum type="arabicParenR"/>
            </a:pPr>
            <a:r>
              <a:rPr lang="en-US" dirty="0"/>
              <a:t>If any other parameter changes, resample</a:t>
            </a:r>
          </a:p>
          <a:p>
            <a:pPr marL="457200" indent="-457200">
              <a:buAutoNum type="arabicParenR"/>
            </a:pPr>
            <a:r>
              <a:rPr lang="en-US" dirty="0"/>
              <a:t>Render according to the selected method</a:t>
            </a:r>
          </a:p>
          <a:p>
            <a:pPr marL="914400" lvl="1" indent="-457200">
              <a:buAutoNum type="arabicParenR"/>
            </a:pPr>
            <a:r>
              <a:rPr lang="en-US" dirty="0"/>
              <a:t>2D – The buffer is a texture</a:t>
            </a:r>
          </a:p>
          <a:p>
            <a:pPr marL="914400" lvl="1" indent="-457200">
              <a:buAutoNum type="arabicParenR"/>
            </a:pPr>
            <a:r>
              <a:rPr lang="en-US" dirty="0"/>
              <a:t>3D – Generate points on the fly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D9E8BA-1B36-45C1-80E3-AD2C425D9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7390" y="1441450"/>
            <a:ext cx="4343382" cy="2307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76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A7BC5-9BCA-48BA-8AD3-CA40B9F87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4) Live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C0C49D-8535-4112-856C-329AA73BD6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728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78AB5-D425-40BC-A466-AC9B1089A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80561"/>
            <a:ext cx="8610600" cy="1293028"/>
          </a:xfrm>
        </p:spPr>
        <p:txBody>
          <a:bodyPr/>
          <a:lstStyle/>
          <a:p>
            <a:pPr algn="l"/>
            <a:r>
              <a:rPr lang="en-US" dirty="0"/>
              <a:t>Backup video</a:t>
            </a:r>
          </a:p>
        </p:txBody>
      </p:sp>
      <p:pic>
        <p:nvPicPr>
          <p:cNvPr id="6" name="2022-04-12 22-25-29">
            <a:hlinkClick r:id="" action="ppaction://media"/>
            <a:extLst>
              <a:ext uri="{FF2B5EF4-FFF2-40B4-BE49-F238E27FC236}">
                <a16:creationId xmlns:a16="http://schemas.microsoft.com/office/drawing/2014/main" id="{6F61A097-0E8A-413C-B813-C167F2027B9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8568" y="1197768"/>
            <a:ext cx="7154863" cy="4024313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1AD7B61-88D3-4501-9BEC-F581C9EAD4F6}"/>
              </a:ext>
            </a:extLst>
          </p:cNvPr>
          <p:cNvSpPr txBox="1"/>
          <p:nvPr/>
        </p:nvSpPr>
        <p:spPr>
          <a:xfrm>
            <a:off x="4284208" y="5660232"/>
            <a:ext cx="36235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https://youtu.be/c2gzPOT0tbk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914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2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A7BC5-9BCA-48BA-8AD3-CA40B9F87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5) Limitations and Problems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C0C49D-8535-4112-856C-329AA73BD6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5103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27BDD-62B2-44FF-9299-ABD85FEF7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94936"/>
            <a:ext cx="5334000" cy="1293028"/>
          </a:xfrm>
        </p:spPr>
        <p:txBody>
          <a:bodyPr/>
          <a:lstStyle/>
          <a:p>
            <a:r>
              <a:rPr lang="en-US" dirty="0"/>
              <a:t>Limitations: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B1B44-2CE9-40F8-BB41-43F18AA32E6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One function at a time</a:t>
            </a:r>
          </a:p>
          <a:p>
            <a:r>
              <a:rPr lang="en-US" dirty="0"/>
              <a:t>Octaves have set frequency</a:t>
            </a:r>
          </a:p>
          <a:p>
            <a:r>
              <a:rPr lang="en-US" dirty="0"/>
              <a:t>No turbulence</a:t>
            </a:r>
          </a:p>
          <a:p>
            <a:r>
              <a:rPr lang="en-US" dirty="0"/>
              <a:t>Texture output is grayscale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34A3FF-82C6-42F1-81F2-6D022CF70AC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Memory efficiency could be improved</a:t>
            </a:r>
          </a:p>
          <a:p>
            <a:r>
              <a:rPr lang="en-US" dirty="0"/>
              <a:t>3D Views are very GPU intensive at higher detail levels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79EED91-9B79-4FD0-9F86-8C9DB21534F3}"/>
              </a:ext>
            </a:extLst>
          </p:cNvPr>
          <p:cNvSpPr txBox="1">
            <a:spLocks/>
          </p:cNvSpPr>
          <p:nvPr/>
        </p:nvSpPr>
        <p:spPr>
          <a:xfrm>
            <a:off x="6172200" y="794936"/>
            <a:ext cx="53340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Problems:</a:t>
            </a:r>
          </a:p>
        </p:txBody>
      </p:sp>
    </p:spTree>
    <p:extLst>
      <p:ext uri="{BB962C8B-B14F-4D97-AF65-F5344CB8AC3E}">
        <p14:creationId xmlns:p14="http://schemas.microsoft.com/office/powerpoint/2010/main" val="3408132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A7BC5-9BCA-48BA-8AD3-CA40B9F87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6) Future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C0C49D-8535-4112-856C-329AA73BD6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9605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DAE0E-0DF3-4928-B3AB-6CE6E3376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Tessellation Shaders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118C0-36ED-4498-AB72-093C778C0F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5095875" cy="4024125"/>
          </a:xfrm>
        </p:spPr>
        <p:txBody>
          <a:bodyPr/>
          <a:lstStyle/>
          <a:p>
            <a:r>
              <a:rPr lang="en-US" dirty="0"/>
              <a:t>Level of detail changes with distance</a:t>
            </a:r>
          </a:p>
          <a:p>
            <a:r>
              <a:rPr lang="en-US" dirty="0"/>
              <a:t>Reduces GPU workload</a:t>
            </a:r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4E912755-1C0A-4C91-BB4A-1666D3A718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327" y="1261661"/>
            <a:ext cx="4540338" cy="36840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0ED6FCB-2B8A-46DD-96FF-6E279DD8A725}"/>
              </a:ext>
            </a:extLst>
          </p:cNvPr>
          <p:cNvSpPr txBox="1"/>
          <p:nvPr/>
        </p:nvSpPr>
        <p:spPr>
          <a:xfrm>
            <a:off x="6238875" y="4770037"/>
            <a:ext cx="61150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https://learnopengl.com/Guest-Articles/2021/Tessellation/Tessellation</a:t>
            </a:r>
          </a:p>
        </p:txBody>
      </p:sp>
    </p:spTree>
    <p:extLst>
      <p:ext uri="{BB962C8B-B14F-4D97-AF65-F5344CB8AC3E}">
        <p14:creationId xmlns:p14="http://schemas.microsoft.com/office/powerpoint/2010/main" val="645955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A7BC5-9BCA-48BA-8AD3-CA40B9F87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1) 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C0C49D-8535-4112-856C-329AA73BD6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4686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DAE0E-0DF3-4928-B3AB-6CE6E3376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Add a Scripting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118C0-36ED-4498-AB72-093C778C0F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5095875" cy="4024125"/>
          </a:xfrm>
        </p:spPr>
        <p:txBody>
          <a:bodyPr/>
          <a:lstStyle/>
          <a:p>
            <a:r>
              <a:rPr lang="en-US" dirty="0"/>
              <a:t>Possibly Lua</a:t>
            </a:r>
          </a:p>
          <a:p>
            <a:r>
              <a:rPr lang="en-US" dirty="0"/>
              <a:t>Compose and combine in weird ways</a:t>
            </a:r>
          </a:p>
          <a:p>
            <a:r>
              <a:rPr lang="en-US" dirty="0"/>
              <a:t>Akin to Ken Perlin’s image synthesizer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589B4F-8B5D-4C01-B56F-BC6F84315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1225" y="2194560"/>
            <a:ext cx="5514975" cy="385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05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0ACFE-E8DA-4F00-A02E-62798AAA6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Procedural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8BD74-5DF6-42E1-9BE9-0195F1A749C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Split Grammars?</a:t>
            </a:r>
          </a:p>
          <a:p>
            <a:r>
              <a:rPr lang="en-US" dirty="0"/>
              <a:t>Guided Procedural Modeling?</a:t>
            </a:r>
          </a:p>
          <a:p>
            <a:r>
              <a:rPr lang="en-US" dirty="0"/>
              <a:t>Constructive Solid Geometry?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52D344-B793-40DB-B062-FA493D028DB3}"/>
              </a:ext>
            </a:extLst>
          </p:cNvPr>
          <p:cNvSpPr txBox="1"/>
          <p:nvPr/>
        </p:nvSpPr>
        <p:spPr>
          <a:xfrm>
            <a:off x="2940698" y="6183272"/>
            <a:ext cx="307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https://en.wikipedia.org/wiki/Constructive_solid_geometry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074F65-F1E1-4A1C-9179-910940619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4150" y="2194559"/>
            <a:ext cx="4282050" cy="24163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1B72A87-FD29-4CF9-9400-B5A183143387}"/>
              </a:ext>
            </a:extLst>
          </p:cNvPr>
          <p:cNvSpPr txBox="1"/>
          <p:nvPr/>
        </p:nvSpPr>
        <p:spPr>
          <a:xfrm>
            <a:off x="7224150" y="4717454"/>
            <a:ext cx="42820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İ. Demir, D. G. </a:t>
            </a:r>
            <a:r>
              <a:rPr lang="en-US" sz="1200" dirty="0" err="1"/>
              <a:t>Aliaga</a:t>
            </a:r>
            <a:r>
              <a:rPr lang="en-US" sz="1200" dirty="0"/>
              <a:t> and B. Benes, "</a:t>
            </a:r>
            <a:r>
              <a:rPr lang="en-US" sz="1200" dirty="0" err="1"/>
              <a:t>Proceduralization</a:t>
            </a:r>
            <a:r>
              <a:rPr lang="en-US" sz="1200" dirty="0"/>
              <a:t> for Editing 3D Architectural Models," 2016 Fourth International Conference on 3D Vision (3DV), 2016, pp. 194-202, </a:t>
            </a:r>
            <a:r>
              <a:rPr lang="en-US" sz="1200" dirty="0" err="1"/>
              <a:t>doi</a:t>
            </a:r>
            <a:r>
              <a:rPr lang="en-US" sz="1200" dirty="0"/>
              <a:t>: 10.1109/3DV.2016.28.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E640864-0F13-49B1-8F6A-619BAC277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1515" y="3591313"/>
            <a:ext cx="3522306" cy="312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895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98B48-282C-46F1-B768-5F19F9F38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Procedural world/game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2C5AD-E3CF-4427-919D-2D304F23CCA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Super small disk footprint</a:t>
            </a:r>
          </a:p>
          <a:p>
            <a:r>
              <a:rPr lang="en-US" dirty="0"/>
              <a:t>Reminiscent of the demo scene</a:t>
            </a:r>
          </a:p>
          <a:p>
            <a:r>
              <a:rPr lang="en-US" dirty="0"/>
              <a:t>.</a:t>
            </a:r>
            <a:r>
              <a:rPr lang="en-US" dirty="0" err="1"/>
              <a:t>kkrieger</a:t>
            </a:r>
            <a:r>
              <a:rPr lang="en-US" dirty="0"/>
              <a:t> – a 96kb FPS made in 2004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7DA92A-93B6-4789-A856-CFC34FD5AD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4907902"/>
            <a:ext cx="5334000" cy="6997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200" dirty="0"/>
              <a:t>https://commons.wikimedia.org/wiki/File:.kkrieger_1.jpg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9C76885-D5C9-467E-BA46-E955E0F9C9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0644" y="2226478"/>
            <a:ext cx="5362848" cy="2681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9002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E2DF3-00A2-449B-9DD9-9A22E37D1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1) Problem: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904EF-66E4-4B41-B8AE-1C14B00D5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Noise Functions</a:t>
            </a:r>
          </a:p>
          <a:p>
            <a:r>
              <a:rPr lang="en-US" dirty="0"/>
              <a:t>Visualize them in a cool way</a:t>
            </a:r>
          </a:p>
          <a:p>
            <a:r>
              <a:rPr lang="en-US" dirty="0"/>
              <a:t>Make it run in real time</a:t>
            </a:r>
          </a:p>
        </p:txBody>
      </p:sp>
    </p:spTree>
    <p:extLst>
      <p:ext uri="{BB962C8B-B14F-4D97-AF65-F5344CB8AC3E}">
        <p14:creationId xmlns:p14="http://schemas.microsoft.com/office/powerpoint/2010/main" val="3251699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A7BC5-9BCA-48BA-8AD3-CA40B9F87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2) Solutions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C0C49D-8535-4112-856C-329AA73BD6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289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7586C-A4B1-4150-A62D-590CB8833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12CCC-F3EC-47CC-9CF5-B5761B731C5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buAutoNum type="arabicParenR"/>
            </a:pPr>
            <a:r>
              <a:rPr lang="en-US" dirty="0"/>
              <a:t>Pre-calculate lookup tables</a:t>
            </a:r>
          </a:p>
          <a:p>
            <a:pPr marL="457200" indent="-457200">
              <a:buAutoNum type="arabicParenR"/>
            </a:pPr>
            <a:r>
              <a:rPr lang="en-US" dirty="0"/>
              <a:t>For each sample, calculate its integer coordinates and use the lookup table</a:t>
            </a:r>
          </a:p>
          <a:p>
            <a:pPr marL="457200" indent="-457200">
              <a:buAutoNum type="arabicParenR"/>
            </a:pPr>
            <a:r>
              <a:rPr lang="en-US" dirty="0"/>
              <a:t>Transform coordinates by octaves and scale</a:t>
            </a:r>
          </a:p>
          <a:p>
            <a:pPr marL="457200" indent="-457200">
              <a:buAutoNum type="arabicParenR"/>
            </a:pPr>
            <a:r>
              <a:rPr lang="en-US" dirty="0"/>
              <a:t>Take weighted sum of octaves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809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65E4F75-C177-4296-9A33-3B9241F079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2546" y="522822"/>
            <a:ext cx="10945965" cy="581235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1118D4D1-3F42-486F-B768-1BDCC6394BFB}"/>
              </a:ext>
            </a:extLst>
          </p:cNvPr>
          <p:cNvSpPr/>
          <p:nvPr/>
        </p:nvSpPr>
        <p:spPr>
          <a:xfrm>
            <a:off x="1190625" y="657225"/>
            <a:ext cx="762000" cy="695325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5949C60-0EB9-4BF1-8B5A-1A52E8AD1C2C}"/>
              </a:ext>
            </a:extLst>
          </p:cNvPr>
          <p:cNvSpPr/>
          <p:nvPr/>
        </p:nvSpPr>
        <p:spPr>
          <a:xfrm>
            <a:off x="1238250" y="5438775"/>
            <a:ext cx="762000" cy="695325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ADF1810-F2EA-46D3-8E44-6650C7069416}"/>
              </a:ext>
            </a:extLst>
          </p:cNvPr>
          <p:cNvSpPr/>
          <p:nvPr/>
        </p:nvSpPr>
        <p:spPr>
          <a:xfrm>
            <a:off x="10458450" y="685800"/>
            <a:ext cx="762000" cy="695325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C9F91B3-7265-432D-BF38-19B7C36A1052}"/>
              </a:ext>
            </a:extLst>
          </p:cNvPr>
          <p:cNvSpPr/>
          <p:nvPr/>
        </p:nvSpPr>
        <p:spPr>
          <a:xfrm>
            <a:off x="10458450" y="5438774"/>
            <a:ext cx="762000" cy="695325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944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CFDC5-641D-4F04-93A7-E5F6D0601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395BE-F70B-4EBE-8D9A-2BD333EA3C2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buAutoNum type="arabicParenR"/>
            </a:pPr>
            <a:r>
              <a:rPr lang="en-US" dirty="0"/>
              <a:t>White Noise:</a:t>
            </a:r>
          </a:p>
          <a:p>
            <a:pPr marL="914400" lvl="1" indent="-457200">
              <a:buAutoNum type="arabicParenR"/>
            </a:pPr>
            <a:r>
              <a:rPr lang="en-US" dirty="0"/>
              <a:t>Give each integer coordinate a random value</a:t>
            </a:r>
          </a:p>
          <a:p>
            <a:pPr marL="914400" lvl="1" indent="-457200">
              <a:buAutoNum type="arabicParenR"/>
            </a:pPr>
            <a:r>
              <a:rPr lang="en-US" dirty="0"/>
              <a:t>Use value of nearest integer coordinate</a:t>
            </a:r>
          </a:p>
          <a:p>
            <a:pPr marL="914400" lvl="1" indent="-457200">
              <a:buAutoNum type="arabicParenR"/>
            </a:pPr>
            <a:endParaRPr lang="en-US" dirty="0"/>
          </a:p>
          <a:p>
            <a:pPr marL="457200" indent="-457200">
              <a:buAutoNum type="arabicParenR"/>
            </a:pPr>
            <a:r>
              <a:rPr lang="en-US" dirty="0"/>
              <a:t>Value Noise:</a:t>
            </a:r>
          </a:p>
          <a:p>
            <a:pPr marL="914400" lvl="1" indent="-457200">
              <a:buAutoNum type="arabicParenR"/>
            </a:pPr>
            <a:r>
              <a:rPr lang="en-US" dirty="0"/>
              <a:t>Same as white noise, except values are interpolated between nearest grid points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D5748A-36B9-436A-9169-572D951D0B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4281" y="665503"/>
            <a:ext cx="5201877" cy="27634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421430-7B69-405C-8BFA-494E25CEFA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4279" y="3743325"/>
            <a:ext cx="5201879" cy="2763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001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4D953-1CA8-4BCF-81E2-DF2DAF569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AE270-BF36-4944-8712-D5D5F216BF8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buAutoNum type="arabicParenR"/>
            </a:pPr>
            <a:r>
              <a:rPr lang="en-US" dirty="0"/>
              <a:t>Perlin Noise:</a:t>
            </a:r>
          </a:p>
          <a:p>
            <a:pPr marL="914400" lvl="1" indent="-457200">
              <a:buAutoNum type="arabicParenR"/>
            </a:pPr>
            <a:r>
              <a:rPr lang="en-US" dirty="0"/>
              <a:t>Give each grid point a random direction (gradient)</a:t>
            </a:r>
          </a:p>
          <a:p>
            <a:pPr marL="914400" lvl="1" indent="-457200">
              <a:buAutoNum type="arabicParenR"/>
            </a:pPr>
            <a:r>
              <a:rPr lang="en-US" dirty="0"/>
              <a:t>Take dot product</a:t>
            </a:r>
          </a:p>
          <a:p>
            <a:pPr marL="914400" lvl="1" indent="-457200">
              <a:buAutoNum type="arabicParenR"/>
            </a:pPr>
            <a:r>
              <a:rPr lang="en-US" dirty="0"/>
              <a:t>Interpolate between dot products</a:t>
            </a:r>
          </a:p>
          <a:p>
            <a:pPr marL="914400" lvl="1" indent="-457200">
              <a:buAutoNum type="arabicParenR"/>
            </a:pP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F9C9C6B-F777-494C-A0D6-B4D168D3E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182756"/>
            <a:ext cx="5555974" cy="2777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17DC17-64A5-4206-8846-FDA4CD1B0E24}"/>
              </a:ext>
            </a:extLst>
          </p:cNvPr>
          <p:cNvSpPr txBox="1"/>
          <p:nvPr/>
        </p:nvSpPr>
        <p:spPr>
          <a:xfrm>
            <a:off x="6074466" y="3960743"/>
            <a:ext cx="61175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https://en.wikipedia.org/wiki/Perlin_noise</a:t>
            </a:r>
          </a:p>
        </p:txBody>
      </p:sp>
    </p:spTree>
    <p:extLst>
      <p:ext uri="{BB962C8B-B14F-4D97-AF65-F5344CB8AC3E}">
        <p14:creationId xmlns:p14="http://schemas.microsoft.com/office/powerpoint/2010/main" val="2695922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1E785-F420-411F-9A54-8431BBF2A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0688B-077B-43DA-85E0-A627FC33C29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buAutoNum type="arabicParenR"/>
            </a:pPr>
            <a:r>
              <a:rPr lang="en-US" dirty="0"/>
              <a:t>Worley</a:t>
            </a:r>
          </a:p>
          <a:p>
            <a:pPr marL="914400" lvl="1" indent="-457200">
              <a:buAutoNum type="arabicParenR"/>
            </a:pPr>
            <a:r>
              <a:rPr lang="en-US" dirty="0"/>
              <a:t>Give each cell a random point</a:t>
            </a:r>
          </a:p>
          <a:p>
            <a:pPr marL="914400" lvl="1" indent="-457200">
              <a:buAutoNum type="arabicParenR"/>
            </a:pPr>
            <a:r>
              <a:rPr lang="en-US" dirty="0"/>
              <a:t>For a sample point, result is the distance to the closes point</a:t>
            </a:r>
          </a:p>
          <a:p>
            <a:pPr marL="914400" lvl="1" indent="-457200">
              <a:buAutoNum type="arabicParenR"/>
            </a:pPr>
            <a:endParaRPr lang="en-US" dirty="0"/>
          </a:p>
          <a:p>
            <a:pPr marL="457200" indent="-457200">
              <a:buAutoNum type="arabicParenR"/>
            </a:pPr>
            <a:r>
              <a:rPr lang="en-US" dirty="0"/>
              <a:t>Worley F2</a:t>
            </a:r>
          </a:p>
          <a:p>
            <a:pPr marL="914400" lvl="1" indent="-457200">
              <a:buAutoNum type="arabicParenR"/>
            </a:pPr>
            <a:r>
              <a:rPr lang="en-US" dirty="0"/>
              <a:t>Same as Worley, but using 2</a:t>
            </a:r>
            <a:r>
              <a:rPr lang="en-US" baseline="30000" dirty="0"/>
              <a:t>nd</a:t>
            </a:r>
            <a:r>
              <a:rPr lang="en-US" dirty="0"/>
              <a:t> closest point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5215A6-958D-4E03-B137-97C0746DF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1676400"/>
            <a:ext cx="5486400" cy="291465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FE6E4C-4173-4BBC-9587-05C4C5235287}"/>
              </a:ext>
            </a:extLst>
          </p:cNvPr>
          <p:cNvCxnSpPr>
            <a:cxnSpLocks/>
            <a:stCxn id="7" idx="0"/>
            <a:endCxn id="7" idx="2"/>
          </p:cNvCxnSpPr>
          <p:nvPr/>
        </p:nvCxnSpPr>
        <p:spPr>
          <a:xfrm>
            <a:off x="8763000" y="1676400"/>
            <a:ext cx="0" cy="29146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AB6F4A7-178A-4AB7-B1CD-B84294388CF6}"/>
              </a:ext>
            </a:extLst>
          </p:cNvPr>
          <p:cNvCxnSpPr>
            <a:cxnSpLocks/>
          </p:cNvCxnSpPr>
          <p:nvPr/>
        </p:nvCxnSpPr>
        <p:spPr>
          <a:xfrm>
            <a:off x="10738104" y="1676400"/>
            <a:ext cx="0" cy="29146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74F214D-06FF-4F49-A606-124B4EA7E10F}"/>
              </a:ext>
            </a:extLst>
          </p:cNvPr>
          <p:cNvCxnSpPr>
            <a:cxnSpLocks/>
          </p:cNvCxnSpPr>
          <p:nvPr/>
        </p:nvCxnSpPr>
        <p:spPr>
          <a:xfrm>
            <a:off x="7074408" y="1676400"/>
            <a:ext cx="0" cy="29146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F541717-0D5B-471C-B10D-2A90BD17B937}"/>
              </a:ext>
            </a:extLst>
          </p:cNvPr>
          <p:cNvCxnSpPr/>
          <p:nvPr/>
        </p:nvCxnSpPr>
        <p:spPr>
          <a:xfrm>
            <a:off x="6019800" y="3133344"/>
            <a:ext cx="548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498CEB8-76EE-4392-AB8B-4567B8926B4E}"/>
              </a:ext>
            </a:extLst>
          </p:cNvPr>
          <p:cNvCxnSpPr/>
          <p:nvPr/>
        </p:nvCxnSpPr>
        <p:spPr>
          <a:xfrm>
            <a:off x="6019800" y="3968496"/>
            <a:ext cx="548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ED90A19-964F-4250-8541-31194C4601D3}"/>
              </a:ext>
            </a:extLst>
          </p:cNvPr>
          <p:cNvCxnSpPr/>
          <p:nvPr/>
        </p:nvCxnSpPr>
        <p:spPr>
          <a:xfrm>
            <a:off x="6019800" y="2432304"/>
            <a:ext cx="548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518AC023-2AFA-4ECA-A002-85C97864B6A4}"/>
              </a:ext>
            </a:extLst>
          </p:cNvPr>
          <p:cNvSpPr/>
          <p:nvPr/>
        </p:nvSpPr>
        <p:spPr>
          <a:xfrm>
            <a:off x="7580066" y="1714205"/>
            <a:ext cx="120054" cy="12055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56FF17E-3105-46DB-8DC3-68EDB61F5D09}"/>
              </a:ext>
            </a:extLst>
          </p:cNvPr>
          <p:cNvSpPr/>
          <p:nvPr/>
        </p:nvSpPr>
        <p:spPr>
          <a:xfrm>
            <a:off x="7128651" y="2432304"/>
            <a:ext cx="120054" cy="12055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B88E685-6DA4-465A-B2CB-45F2A7E725F4}"/>
              </a:ext>
            </a:extLst>
          </p:cNvPr>
          <p:cNvSpPr/>
          <p:nvPr/>
        </p:nvSpPr>
        <p:spPr>
          <a:xfrm>
            <a:off x="6827270" y="2909152"/>
            <a:ext cx="120054" cy="12055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A0A0224-58A2-4B40-A934-EF1E32922736}"/>
              </a:ext>
            </a:extLst>
          </p:cNvPr>
          <p:cNvSpPr/>
          <p:nvPr/>
        </p:nvSpPr>
        <p:spPr>
          <a:xfrm>
            <a:off x="8396059" y="3604104"/>
            <a:ext cx="120054" cy="12055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BC1C798-9684-4674-A60A-7765DFE33636}"/>
              </a:ext>
            </a:extLst>
          </p:cNvPr>
          <p:cNvSpPr/>
          <p:nvPr/>
        </p:nvSpPr>
        <p:spPr>
          <a:xfrm>
            <a:off x="7181834" y="4014809"/>
            <a:ext cx="120054" cy="12055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62CAF49-4C46-4ED8-AA0A-2803E345D179}"/>
              </a:ext>
            </a:extLst>
          </p:cNvPr>
          <p:cNvSpPr/>
          <p:nvPr/>
        </p:nvSpPr>
        <p:spPr>
          <a:xfrm>
            <a:off x="9630498" y="2595217"/>
            <a:ext cx="120054" cy="12055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EACD381-45B4-4792-8A0E-DCD3927FB5B4}"/>
              </a:ext>
            </a:extLst>
          </p:cNvPr>
          <p:cNvSpPr/>
          <p:nvPr/>
        </p:nvSpPr>
        <p:spPr>
          <a:xfrm>
            <a:off x="10331538" y="3225391"/>
            <a:ext cx="120054" cy="12055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DFF0A4D-B32E-4038-B199-4B59BD57AA06}"/>
              </a:ext>
            </a:extLst>
          </p:cNvPr>
          <p:cNvSpPr/>
          <p:nvPr/>
        </p:nvSpPr>
        <p:spPr>
          <a:xfrm>
            <a:off x="9849955" y="4075085"/>
            <a:ext cx="120054" cy="12055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91569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2546</TotalTime>
  <Words>486</Words>
  <Application>Microsoft Office PowerPoint</Application>
  <PresentationFormat>Widescreen</PresentationFormat>
  <Paragraphs>98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Century Gothic</vt:lpstr>
      <vt:lpstr>Vapor Trail</vt:lpstr>
      <vt:lpstr>Noise</vt:lpstr>
      <vt:lpstr>1) Problem</vt:lpstr>
      <vt:lpstr>1) Problem:</vt:lpstr>
      <vt:lpstr>2) Solutions</vt:lpstr>
      <vt:lpstr>Generating</vt:lpstr>
      <vt:lpstr>PowerPoint Presentation</vt:lpstr>
      <vt:lpstr>Functions</vt:lpstr>
      <vt:lpstr>Functions</vt:lpstr>
      <vt:lpstr>FUNCTIONS</vt:lpstr>
      <vt:lpstr>Visualizing</vt:lpstr>
      <vt:lpstr>3) Code description </vt:lpstr>
      <vt:lpstr>For each Noise Function:</vt:lpstr>
      <vt:lpstr>Main Loop:</vt:lpstr>
      <vt:lpstr>4) Live demo</vt:lpstr>
      <vt:lpstr>Backup video</vt:lpstr>
      <vt:lpstr>5) Limitations and Problems</vt:lpstr>
      <vt:lpstr>Limitations:</vt:lpstr>
      <vt:lpstr>6) Future Work</vt:lpstr>
      <vt:lpstr>Tessellation Shaders</vt:lpstr>
      <vt:lpstr>Add a Scripting system</vt:lpstr>
      <vt:lpstr>Procedural modeling</vt:lpstr>
      <vt:lpstr>Procedural world/game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Noise</dc:title>
  <dc:creator>Stump, Richard Neil</dc:creator>
  <cp:lastModifiedBy>Stump, Richard Neil</cp:lastModifiedBy>
  <cp:revision>48</cp:revision>
  <dcterms:created xsi:type="dcterms:W3CDTF">2022-04-09T00:16:59Z</dcterms:created>
  <dcterms:modified xsi:type="dcterms:W3CDTF">2022-04-13T03:39:00Z</dcterms:modified>
</cp:coreProperties>
</file>

<file path=docProps/thumbnail.jpeg>
</file>